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7" d="100"/>
          <a:sy n="87" d="100"/>
        </p:scale>
        <p:origin x="223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 INVERSIÓN FISM AL 30 DE JUNIO DEL 2020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0CEA-4EB6-8AEB-AD522FF5708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0CEA-4EB6-8AEB-AD522FF5708D}"/>
              </c:ext>
            </c:extLst>
          </c:dPt>
          <c:dPt>
            <c:idx val="2"/>
            <c:bubble3D val="0"/>
            <c:spPr>
              <a:solidFill>
                <a:srgbClr val="C0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0CEA-4EB6-8AEB-AD522FF5708D}"/>
              </c:ext>
            </c:extLst>
          </c:dPt>
          <c:cat>
            <c:strRef>
              <c:f>Hoja1!$C$56:$C$58</c:f>
              <c:strCache>
                <c:ptCount val="3"/>
                <c:pt idx="0">
                  <c:v>ESTUDIOS DE PREINVERSIÓN Y PROYECTOS EJECUTIVOS</c:v>
                </c:pt>
                <c:pt idx="1">
                  <c:v>OBRAS DE VIALIDAD Y TRANSPORTE</c:v>
                </c:pt>
                <c:pt idx="2">
                  <c:v>OBRAS DE PAVIMENTACIÓN Y REHABILITACIÓN DE CALLES</c:v>
                </c:pt>
              </c:strCache>
            </c:strRef>
          </c:cat>
          <c:val>
            <c:numRef>
              <c:f>Hoja1!$D$56:$D$58</c:f>
              <c:numCache>
                <c:formatCode>_("$"* #,##0.00_);_("$"* \(#,##0.00\);_("$"* "-"??_);_(@_)</c:formatCode>
                <c:ptCount val="3"/>
                <c:pt idx="0">
                  <c:v>6553385.21</c:v>
                </c:pt>
                <c:pt idx="1">
                  <c:v>4350357.34</c:v>
                </c:pt>
                <c:pt idx="2">
                  <c:v>118692109.09999998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CEA-4EB6-8AEB-AD522FF570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8808836395450569E-2"/>
          <c:y val="0.74479002624671919"/>
          <c:w val="0.91071566054243225"/>
          <c:h val="0.2274321959755030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>
      <a:glow rad="127000">
        <a:srgbClr val="C00000"/>
      </a:glow>
    </a:effectLst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DD546-0390-4A5D-8576-908ECA3C943C}" type="datetimeFigureOut">
              <a:rPr lang="es-MX" smtClean="0"/>
              <a:t>23/07/2020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B5560-0630-4C91-B477-4E7084C544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08626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DD546-0390-4A5D-8576-908ECA3C943C}" type="datetimeFigureOut">
              <a:rPr lang="es-MX" smtClean="0"/>
              <a:t>23/07/2020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B5560-0630-4C91-B477-4E7084C544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94881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DD546-0390-4A5D-8576-908ECA3C943C}" type="datetimeFigureOut">
              <a:rPr lang="es-MX" smtClean="0"/>
              <a:t>23/07/2020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B5560-0630-4C91-B477-4E7084C544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9562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DD546-0390-4A5D-8576-908ECA3C943C}" type="datetimeFigureOut">
              <a:rPr lang="es-MX" smtClean="0"/>
              <a:t>23/07/2020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B5560-0630-4C91-B477-4E7084C544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78605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DD546-0390-4A5D-8576-908ECA3C943C}" type="datetimeFigureOut">
              <a:rPr lang="es-MX" smtClean="0"/>
              <a:t>23/07/2020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B5560-0630-4C91-B477-4E7084C544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31888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DD546-0390-4A5D-8576-908ECA3C943C}" type="datetimeFigureOut">
              <a:rPr lang="es-MX" smtClean="0"/>
              <a:t>23/07/2020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B5560-0630-4C91-B477-4E7084C544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32441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DD546-0390-4A5D-8576-908ECA3C943C}" type="datetimeFigureOut">
              <a:rPr lang="es-MX" smtClean="0"/>
              <a:t>23/07/2020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B5560-0630-4C91-B477-4E7084C544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89037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DD546-0390-4A5D-8576-908ECA3C943C}" type="datetimeFigureOut">
              <a:rPr lang="es-MX" smtClean="0"/>
              <a:t>23/07/2020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B5560-0630-4C91-B477-4E7084C544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60864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DD546-0390-4A5D-8576-908ECA3C943C}" type="datetimeFigureOut">
              <a:rPr lang="es-MX" smtClean="0"/>
              <a:t>23/07/2020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B5560-0630-4C91-B477-4E7084C544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48371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DD546-0390-4A5D-8576-908ECA3C943C}" type="datetimeFigureOut">
              <a:rPr lang="es-MX" smtClean="0"/>
              <a:t>23/07/2020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B5560-0630-4C91-B477-4E7084C544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96426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DD546-0390-4A5D-8576-908ECA3C943C}" type="datetimeFigureOut">
              <a:rPr lang="es-MX" smtClean="0"/>
              <a:t>23/07/2020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B5560-0630-4C91-B477-4E7084C544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8004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DD546-0390-4A5D-8576-908ECA3C943C}" type="datetimeFigureOut">
              <a:rPr lang="es-MX" smtClean="0"/>
              <a:t>23/07/2020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B5560-0630-4C91-B477-4E7084C544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3133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54787688-5039-4C22-A26A-9D3FD45EAD4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0180299"/>
              </p:ext>
            </p:extLst>
          </p:nvPr>
        </p:nvGraphicFramePr>
        <p:xfrm>
          <a:off x="886265" y="2644731"/>
          <a:ext cx="4795433" cy="2321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7A26008A-5AF5-4F63-A8A3-4AF3B26BE339}"/>
              </a:ext>
            </a:extLst>
          </p:cNvPr>
          <p:cNvSpPr txBox="1"/>
          <p:nvPr/>
        </p:nvSpPr>
        <p:spPr>
          <a:xfrm>
            <a:off x="3283981" y="348340"/>
            <a:ext cx="2591552" cy="923330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es-MX" b="1" dirty="0" smtClean="0">
                <a:solidFill>
                  <a:schemeClr val="bg1"/>
                </a:solidFill>
              </a:rPr>
              <a:t>Fondo de Infraestructura Social Municipal (FISM) </a:t>
            </a:r>
            <a:r>
              <a:rPr lang="es-MX" b="1" dirty="0">
                <a:solidFill>
                  <a:schemeClr val="bg1"/>
                </a:solidFill>
              </a:rPr>
              <a:t>2020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8811DE9D-95DF-41BB-A110-8A622735DD1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708" y="57191"/>
            <a:ext cx="2571923" cy="1512896"/>
          </a:xfrm>
          <a:prstGeom prst="rect">
            <a:avLst/>
          </a:prstGeom>
        </p:spPr>
      </p:pic>
      <p:sp>
        <p:nvSpPr>
          <p:cNvPr id="8" name="TextBox 4">
            <a:extLst>
              <a:ext uri="{FF2B5EF4-FFF2-40B4-BE49-F238E27FC236}">
                <a16:creationId xmlns:a16="http://schemas.microsoft.com/office/drawing/2014/main" id="{91BE4E7A-5F34-447F-9D1C-24FD96B44B6E}"/>
              </a:ext>
            </a:extLst>
          </p:cNvPr>
          <p:cNvSpPr txBox="1"/>
          <p:nvPr/>
        </p:nvSpPr>
        <p:spPr>
          <a:xfrm>
            <a:off x="309708" y="1630355"/>
            <a:ext cx="62599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914400"/>
            <a:r>
              <a:rPr lang="es-MX" sz="1400" b="1" dirty="0">
                <a:solidFill>
                  <a:prstClr val="black"/>
                </a:solidFill>
                <a:latin typeface="+mj-lt"/>
                <a:cs typeface="Arial" pitchFamily="34" charset="0"/>
              </a:rPr>
              <a:t>Según el Periódico Oficial de Gobierno del Estado publicado el 29 de enero del 2020, la autorización fue de  </a:t>
            </a:r>
            <a:r>
              <a:rPr lang="es-MX" sz="1400" b="1" dirty="0" smtClean="0">
                <a:solidFill>
                  <a:prstClr val="black"/>
                </a:solidFill>
                <a:latin typeface="+mj-lt"/>
                <a:cs typeface="Arial" pitchFamily="34" charset="0"/>
              </a:rPr>
              <a:t>$231 </a:t>
            </a:r>
            <a:r>
              <a:rPr lang="es-MX" sz="1400" b="1" dirty="0">
                <a:solidFill>
                  <a:prstClr val="black"/>
                </a:solidFill>
                <a:latin typeface="+mj-lt"/>
                <a:cs typeface="Arial" pitchFamily="34" charset="0"/>
              </a:rPr>
              <a:t>millones 732 mil 203 pesos 00/100 m. n. Los cuales beneficiarán directamente a sectores donde su población se encuentre en condiciones de rezago social y pobreza extrema.</a:t>
            </a:r>
            <a:endParaRPr lang="en-US" sz="1400" b="1" dirty="0">
              <a:solidFill>
                <a:prstClr val="black"/>
              </a:solidFill>
              <a:latin typeface="+mj-lt"/>
              <a:cs typeface="Arial" pitchFamily="34" charset="0"/>
            </a:endParaRPr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3D655220-571D-4130-8808-626DEA90FE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4299118"/>
              </p:ext>
            </p:extLst>
          </p:nvPr>
        </p:nvGraphicFramePr>
        <p:xfrm>
          <a:off x="886265" y="5330585"/>
          <a:ext cx="4898867" cy="2054485"/>
        </p:xfrm>
        <a:graphic>
          <a:graphicData uri="http://schemas.openxmlformats.org/drawingml/2006/table">
            <a:tbl>
              <a:tblPr/>
              <a:tblGrid>
                <a:gridCol w="2353202">
                  <a:extLst>
                    <a:ext uri="{9D8B030D-6E8A-4147-A177-3AD203B41FA5}">
                      <a16:colId xmlns:a16="http://schemas.microsoft.com/office/drawing/2014/main" val="2360756774"/>
                    </a:ext>
                  </a:extLst>
                </a:gridCol>
                <a:gridCol w="2545665">
                  <a:extLst>
                    <a:ext uri="{9D8B030D-6E8A-4147-A177-3AD203B41FA5}">
                      <a16:colId xmlns:a16="http://schemas.microsoft.com/office/drawing/2014/main" val="3913789010"/>
                    </a:ext>
                  </a:extLst>
                </a:gridCol>
              </a:tblGrid>
              <a:tr h="211255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</a:rPr>
                        <a:t>   Recurso FISM 2020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1036446"/>
                  </a:ext>
                </a:extLst>
              </a:tr>
              <a:tr h="18584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400" b="1" i="0" u="none" strike="noStrike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Rubro del Gasto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Importe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50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3036317"/>
                  </a:ext>
                </a:extLst>
              </a:tr>
              <a:tr h="279555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ESTUDIOS DE PREINVERSIÓN Y PROYECTOS EJECUTIVOS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$                     6,553,385.21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0304945"/>
                  </a:ext>
                </a:extLst>
              </a:tr>
              <a:tr h="139777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OBRAS DE VIALIDAD Y TRANSPORTE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$                     4,350,357.34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5081275"/>
                  </a:ext>
                </a:extLst>
              </a:tr>
              <a:tr h="279555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OBRAS DE PAVIMENTACIÓN Y REHABILITACIÓN DE CALLES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$                 118,692,109.10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2524614"/>
                  </a:ext>
                </a:extLst>
              </a:tr>
              <a:tr h="160426">
                <a:tc>
                  <a:txBody>
                    <a:bodyPr/>
                    <a:lstStyle/>
                    <a:p>
                      <a:pPr algn="l" rtl="0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034470"/>
                  </a:ext>
                </a:extLst>
              </a:tr>
              <a:tr h="2938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GASTOS INDIRECTOS                                                                              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  <a:p>
                      <a:pPr algn="l" rtl="0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6,553,385.21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2551019"/>
                  </a:ext>
                </a:extLst>
              </a:tr>
              <a:tr h="195205">
                <a:tc>
                  <a:txBody>
                    <a:bodyPr/>
                    <a:lstStyle/>
                    <a:p>
                      <a:pPr algn="r" rtl="0" fontAlgn="ctr"/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3464285"/>
                  </a:ext>
                </a:extLst>
              </a:tr>
            </a:tbl>
          </a:graphicData>
        </a:graphic>
      </p:graphicFrame>
      <p:sp>
        <p:nvSpPr>
          <p:cNvPr id="10" name="TextBox 13">
            <a:extLst>
              <a:ext uri="{FF2B5EF4-FFF2-40B4-BE49-F238E27FC236}">
                <a16:creationId xmlns:a16="http://schemas.microsoft.com/office/drawing/2014/main" id="{EEE2395A-98EB-4AC5-ADEA-C9D494F7D7D8}"/>
              </a:ext>
            </a:extLst>
          </p:cNvPr>
          <p:cNvSpPr txBox="1"/>
          <p:nvPr/>
        </p:nvSpPr>
        <p:spPr>
          <a:xfrm>
            <a:off x="928670" y="8286776"/>
            <a:ext cx="532447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MX" sz="800" b="1" dirty="0">
                <a:latin typeface="Arial" pitchFamily="34" charset="0"/>
                <a:cs typeface="Arial" pitchFamily="34" charset="0"/>
              </a:rPr>
              <a:t>Información </a:t>
            </a:r>
            <a:r>
              <a:rPr lang="es-MX" sz="800" b="1" dirty="0" smtClean="0">
                <a:latin typeface="Arial" pitchFamily="34" charset="0"/>
                <a:cs typeface="Arial" pitchFamily="34" charset="0"/>
              </a:rPr>
              <a:t>del </a:t>
            </a:r>
            <a:r>
              <a:rPr lang="es-MX" sz="800" b="1" dirty="0">
                <a:latin typeface="Arial" pitchFamily="34" charset="0"/>
                <a:cs typeface="Arial" pitchFamily="34" charset="0"/>
              </a:rPr>
              <a:t>30 de Junio del 2020, dando cumplimiento a lo establecido en el artículo 33 inciso b) fracción II  de la Ley de Coordinación Fiscal.</a:t>
            </a:r>
          </a:p>
        </p:txBody>
      </p:sp>
    </p:spTree>
    <p:extLst>
      <p:ext uri="{BB962C8B-B14F-4D97-AF65-F5344CB8AC3E}">
        <p14:creationId xmlns:p14="http://schemas.microsoft.com/office/powerpoint/2010/main" val="26771198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139</TotalTime>
  <Words>138</Words>
  <Application>Microsoft Office PowerPoint</Application>
  <PresentationFormat>Carta (216 x 279 mm)</PresentationFormat>
  <Paragraphs>15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Palatino Linotype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pe.zdelacruz</dc:creator>
  <cp:lastModifiedBy>Alejandra Mariel Acosta Rueda</cp:lastModifiedBy>
  <cp:revision>7</cp:revision>
  <dcterms:created xsi:type="dcterms:W3CDTF">2020-07-16T15:36:18Z</dcterms:created>
  <dcterms:modified xsi:type="dcterms:W3CDTF">2020-07-23T16:07:52Z</dcterms:modified>
</cp:coreProperties>
</file>